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5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5012" r:id="rId45"/>
    <p:sldId id="5013" r:id="rId46"/>
    <p:sldId id="5011" r:id="rId47"/>
    <p:sldId id="4993" r:id="rId48"/>
    <p:sldId id="4995" r:id="rId49"/>
    <p:sldId id="4994" r:id="rId50"/>
    <p:sldId id="4996" r:id="rId51"/>
    <p:sldId id="4997" r:id="rId52"/>
    <p:sldId id="4998" r:id="rId53"/>
    <p:sldId id="5004" r:id="rId54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72" autoAdjust="0"/>
    <p:restoredTop sz="96381" autoAdjust="0"/>
  </p:normalViewPr>
  <p:slideViewPr>
    <p:cSldViewPr snapToGrid="0">
      <p:cViewPr varScale="1">
        <p:scale>
          <a:sx n="76" d="100"/>
          <a:sy n="76" d="100"/>
        </p:scale>
        <p:origin x="81" y="6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05.09.2024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 send the same model the same question twice, you may well get 2 different answers.</a:t>
            </a:r>
          </a:p>
          <a:p>
            <a:r>
              <a:rPr lang="en-US" dirty="0"/>
              <a:t>And both maybe valid.</a:t>
            </a:r>
          </a:p>
          <a:p>
            <a:r>
              <a:rPr lang="en-US" dirty="0"/>
              <a:t>To decide if a generated answer is okay, we can’t compare to a reference anymore. </a:t>
            </a:r>
          </a:p>
          <a:p>
            <a:r>
              <a:rPr lang="en-US" dirty="0"/>
              <a:t>This makes Unit testing, detecting regressions or debugging may get quite painful.</a:t>
            </a:r>
          </a:p>
          <a:p>
            <a:endParaRPr lang="en-US" dirty="0"/>
          </a:p>
          <a:p>
            <a:r>
              <a:rPr lang="en-US" dirty="0"/>
              <a:t>Comparing the impact of an model change - for example due to quantization – also becomes a real headache.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nutshell: equality testing is not an option anymore.</a:t>
            </a:r>
          </a:p>
          <a:p>
            <a:endParaRPr lang="en-US" dirty="0"/>
          </a:p>
          <a:p>
            <a:r>
              <a:rPr lang="en-US" dirty="0"/>
              <a:t>A good but expensive way is to ask humans to do the evaluation.</a:t>
            </a:r>
          </a:p>
          <a:p>
            <a:r>
              <a:rPr lang="en-US" dirty="0"/>
              <a:t>This is great to build up the gut feeling.</a:t>
            </a:r>
          </a:p>
          <a:p>
            <a:r>
              <a:rPr lang="en-US" dirty="0"/>
              <a:t>But who wants to become a part of a build-pipeline ?</a:t>
            </a:r>
          </a:p>
          <a:p>
            <a:endParaRPr lang="en-US" dirty="0"/>
          </a:p>
          <a:p>
            <a:r>
              <a:rPr lang="en-US" dirty="0"/>
              <a:t>Even when you have a few interns at hand, you need a set of criteria.</a:t>
            </a:r>
          </a:p>
          <a:p>
            <a:r>
              <a:rPr lang="en-US" dirty="0"/>
              <a:t>For example an answer may be correct but written in an unprofessional style.</a:t>
            </a:r>
          </a:p>
          <a:p>
            <a:endParaRPr lang="en-US" dirty="0"/>
          </a:p>
          <a:p>
            <a:r>
              <a:rPr lang="en-US" dirty="0"/>
              <a:t>Note that we don’t always need a ground-truth – meaning a “true reference answer”.</a:t>
            </a:r>
          </a:p>
          <a:p>
            <a:r>
              <a:rPr lang="en-US" dirty="0"/>
              <a:t>For example we often can detect contradictions without knowing the “real truth”.</a:t>
            </a:r>
          </a:p>
          <a:p>
            <a:endParaRPr lang="en-US" dirty="0"/>
          </a:p>
          <a:p>
            <a:r>
              <a:rPr lang="en-US" dirty="0"/>
              <a:t>People tried for quite a while to use statistics. But this did not work very well.</a:t>
            </a:r>
          </a:p>
          <a:p>
            <a:endParaRPr lang="en-US" dirty="0"/>
          </a:p>
          <a:p>
            <a:r>
              <a:rPr lang="en-US" dirty="0"/>
              <a:t>They key idea is to ask a model to evaluate each criteria separately.</a:t>
            </a:r>
          </a:p>
          <a:p>
            <a:r>
              <a:rPr lang="en-US" dirty="0"/>
              <a:t>Thus turning the </a:t>
            </a:r>
            <a:r>
              <a:rPr lang="en-US" dirty="0" err="1"/>
              <a:t>llm</a:t>
            </a:r>
            <a:r>
              <a:rPr lang="en-US" dirty="0"/>
              <a:t> into a judge.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handcrafted</a:t>
            </a:r>
            <a:r>
              <a:rPr lang="de-CH" dirty="0"/>
              <a:t>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6845" y="144713"/>
            <a:ext cx="905154" cy="9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crosoft/Phi-3.5-mini-instruct" TargetMode="External"/><Relationship Id="rId7" Type="http://schemas.openxmlformats.org/officeDocument/2006/relationships/hyperlink" Target="https://huggingface.co/docs/transformers/main/en/quantization/bitsandbytes?bnb=8-b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docs/transformers/main/en/quantization/bitsandbytes?bnb=4-bit" TargetMode="External"/><Relationship Id="rId5" Type="http://schemas.openxmlformats.org/officeDocument/2006/relationships/hyperlink" Target="https://huggingface.co/meta-llama/Meta-Llama-3.1-8B-Instruct" TargetMode="External"/><Relationship Id="rId4" Type="http://schemas.openxmlformats.org/officeDocument/2006/relationships/hyperlink" Target="https://huggingface.co/google/gemma-2-2b-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?hl=e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3.166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</a:p>
          <a:p>
            <a:r>
              <a:rPr lang="en" dirty="0"/>
              <a:t>Scaling to more than one parallel request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	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L4</a:t>
            </a:r>
            <a:r>
              <a:rPr lang="en" sz="24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 </a:t>
            </a:r>
            <a:r>
              <a:rPr lang="en" dirty="0">
                <a:solidFill>
                  <a:srgbClr val="212121"/>
                </a:solidFill>
              </a:rPr>
              <a:t>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H100 -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	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 on GPU memory</a:t>
            </a:r>
            <a:endParaRPr dirty="0"/>
          </a:p>
          <a:p>
            <a:r>
              <a:rPr lang="en" dirty="0"/>
              <a:t>Caching for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</a:p>
          <a:p>
            <a:pPr lvl="1"/>
            <a:r>
              <a:rPr lang="de-DE" dirty="0"/>
              <a:t>b</a:t>
            </a:r>
            <a:r>
              <a:rPr lang="en" dirty="0"/>
              <a:t>atch size</a:t>
            </a:r>
            <a:endParaRPr dirty="0"/>
          </a:p>
          <a:p>
            <a:r>
              <a:rPr lang="en" dirty="0"/>
              <a:t>What about reducing resolution to 8 Bit or 4 Bit?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</a:t>
            </a:r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nn-NO" sz="2800" dirty="0"/>
              <a:t>Key Driver multi language</a:t>
            </a:r>
          </a:p>
          <a:p>
            <a:pPr marL="0" indent="0">
              <a:buNone/>
            </a:pPr>
            <a:endParaRPr lang="en" sz="2600" b="1" dirty="0"/>
          </a:p>
          <a:p>
            <a:pPr marL="0" indent="0">
              <a:buNone/>
            </a:pPr>
            <a:r>
              <a:rPr lang="en" sz="2600" b="1" dirty="0"/>
              <a:t>Smaller Models</a:t>
            </a:r>
            <a:endParaRPr lang="nn-NO" sz="1800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</a:t>
            </a:r>
            <a:r>
              <a:rPr lang="nn-NO" sz="1800" dirty="0">
                <a:hlinkClick r:id="rId3"/>
              </a:rPr>
              <a:t>https://huggingface.co/microsoft/Phi-3.5-mini-instruct</a:t>
            </a:r>
            <a:r>
              <a:rPr lang="nn-NO" sz="1800" dirty="0"/>
              <a:t>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</a:t>
            </a:r>
            <a:r>
              <a:rPr lang="pl-PL" sz="1800" dirty="0">
                <a:hlinkClick r:id="rId4"/>
              </a:rPr>
              <a:t>https://huggingface.co/google/gemma-2-2b-it</a:t>
            </a:r>
            <a:r>
              <a:rPr lang="de-DE" sz="1800" dirty="0"/>
              <a:t> 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>
                <a:hlinkClick r:id="rId5"/>
              </a:rPr>
              <a:t>https://huggingface.co/meta-llama/Meta-Llama-3.1-8B-Instruct</a:t>
            </a:r>
            <a:r>
              <a:rPr lang="de-DE" sz="1800" dirty="0"/>
              <a:t> 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</a:t>
            </a:r>
            <a:r>
              <a:rPr lang="en-US" sz="1800" dirty="0">
                <a:hlinkClick r:id="rId6"/>
              </a:rPr>
              <a:t>https://huggingface.co/docs/transformers/main/en/quantization/bitsandbytes?bnb=4-bit</a:t>
            </a:r>
            <a:r>
              <a:rPr lang="en-US" sz="1800" dirty="0"/>
              <a:t>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</a:t>
            </a:r>
            <a:r>
              <a:rPr lang="en-US" sz="1800" dirty="0">
                <a:hlinkClick r:id="rId7"/>
              </a:rPr>
              <a:t>https://huggingface.co/docs/transformers/main/en/quantization/bitsandbytes?bnb=8-bit</a:t>
            </a:r>
            <a:r>
              <a:rPr lang="en-US" sz="1800" dirty="0"/>
              <a:t>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65408" y="450910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>
                <a:hlinkClick r:id="rId3"/>
              </a:rPr>
              <a:t>https://colab.research.google.com/github/DJCordhose/practical-llm/blob/main/Assessment.ipynb?hl=en</a:t>
            </a:r>
            <a:r>
              <a:rPr lang="de-DE" sz="24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48AD12-3215-252D-8142-7D9D5275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8935" y="2278299"/>
            <a:ext cx="1633150" cy="16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7786" y="2211063"/>
            <a:ext cx="1942325" cy="19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models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 dirty="0"/>
              <a:t>A Practical Guide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C80A8-9657-4799-5452-B2B933DBB935}"/>
              </a:ext>
            </a:extLst>
          </p:cNvPr>
          <p:cNvSpPr txBox="1"/>
          <p:nvPr/>
        </p:nvSpPr>
        <p:spPr>
          <a:xfrm>
            <a:off x="459000" y="5617046"/>
            <a:ext cx="6227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/>
              <a:t>Olliver Zeigermann</a:t>
            </a:r>
          </a:p>
          <a:p>
            <a:r>
              <a:rPr lang="en" dirty="0"/>
              <a:t>Christian Hidber</a:t>
            </a:r>
          </a:p>
          <a:p>
            <a:endParaRPr lang="en" dirty="0"/>
          </a:p>
          <a:p>
            <a:r>
              <a:rPr lang="en" sz="1400" dirty="0"/>
              <a:t>ODSC Europe, London, 9/5/24</a:t>
            </a:r>
            <a:endParaRPr lang="en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Mixture of experts</a:t>
            </a:r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</a:p>
          <a:p>
            <a:pPr indent="-445758">
              <a:buSzPct val="100000"/>
            </a:pPr>
            <a:r>
              <a:rPr lang="de-DE" dirty="0"/>
              <a:t>t</a:t>
            </a:r>
            <a:r>
              <a:rPr lang="en" dirty="0"/>
              <a:t>hus also bringing down KV-cache needs</a:t>
            </a:r>
          </a:p>
          <a:p>
            <a:pPr indent="-445758">
              <a:buSzPct val="100000"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Compared to </a:t>
            </a:r>
            <a:r>
              <a:rPr lang="en" sz="2443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Mixtral 8x7B</a:t>
            </a:r>
            <a:endParaRPr sz="2976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 indent="-414432">
              <a:buSzPct val="77777"/>
            </a:pPr>
            <a:r>
              <a:rPr lang="e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significantly better scores all over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 indent="-414432">
              <a:buSzPct val="77777"/>
            </a:pPr>
            <a:r>
              <a:rPr lang="e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Needs more memory and compute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(e.g.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216193"/>
            <a:ext cx="51996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What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1600" dirty="0" err="1">
                <a:solidFill>
                  <a:schemeClr val="accent5"/>
                </a:solidFill>
                <a:latin typeface="Source Sans Pro" panose="020B0503030403020204"/>
              </a:rPr>
              <a:t>is</a:t>
            </a:r>
            <a:r>
              <a:rPr lang="de-CH" sz="1600" dirty="0">
                <a:solidFill>
                  <a:schemeClr val="accent5"/>
                </a:solidFill>
                <a:latin typeface="Source Sans Pro" panose="020B0503030403020204"/>
              </a:rPr>
              <a:t> Pluvia ?</a:t>
            </a: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  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378848" y="3719211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08505" y="2700343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AABB27-5BFD-C03C-7E0C-CE3BD3A111B2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064687-F7B2-7AB2-933A-3AE2CE08FDAB}"/>
              </a:ext>
            </a:extLst>
          </p:cNvPr>
          <p:cNvSpPr txBox="1"/>
          <p:nvPr/>
        </p:nvSpPr>
        <p:spPr>
          <a:xfrm>
            <a:off x="6582929" y="5651804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682DF-9F80-877F-36DE-0CEDA6C674A3}"/>
              </a:ext>
            </a:extLst>
          </p:cNvPr>
          <p:cNvSpPr txBox="1"/>
          <p:nvPr/>
        </p:nvSpPr>
        <p:spPr>
          <a:xfrm>
            <a:off x="4877978" y="4692559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6A3DA-A014-F860-2DB4-E2B89958E78E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17426"/>
            <a:ext cx="11360800" cy="123141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2743200"/>
            <a:ext cx="11360800" cy="40482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 err="1"/>
              <a:t>Context</a:t>
            </a:r>
            <a:endParaRPr lang="de-CH" dirty="0"/>
          </a:p>
          <a:p>
            <a:pPr marL="795847" lvl="1" indent="0">
              <a:buFont typeface="[Normal Text]"/>
              <a:buNone/>
            </a:pPr>
            <a:r>
              <a:rPr lang="en-US" dirty="0"/>
              <a:t>You are an expert on </a:t>
            </a:r>
            <a:r>
              <a:rPr lang="en-US" dirty="0" err="1"/>
              <a:t>english</a:t>
            </a:r>
            <a:r>
              <a:rPr lang="en-US" dirty="0"/>
              <a:t> language. Grade a students text with scores between 0 and 10.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Answer with a Json containing a score and a reason.</a:t>
            </a:r>
          </a:p>
          <a:p>
            <a:pPr marL="795847" lvl="1" indent="0">
              <a:buFont typeface="[Normal Text]"/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Student Text: </a:t>
            </a:r>
            <a:r>
              <a:rPr lang="en-US" dirty="0" err="1"/>
              <a:t>Witing</a:t>
            </a:r>
            <a:r>
              <a:rPr lang="en-US" dirty="0"/>
              <a:t> texts is painful, </a:t>
            </a:r>
            <a:r>
              <a:rPr lang="en-US" dirty="0" err="1"/>
              <a:t>caus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making </a:t>
            </a:r>
            <a:r>
              <a:rPr lang="en-US" dirty="0" err="1"/>
              <a:t>mitakes</a:t>
            </a:r>
            <a:r>
              <a:rPr lang="en-US" dirty="0"/>
              <a:t>.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Json: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152396" indent="0">
              <a:buNone/>
            </a:pPr>
            <a:r>
              <a:rPr lang="de-CH" dirty="0" err="1"/>
              <a:t>Result</a:t>
            </a:r>
            <a:r>
              <a:rPr lang="de-CH" dirty="0"/>
              <a:t>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800" dirty="0">
                <a:latin typeface="Arial"/>
              </a:rPr>
              <a:t>«Grade </a:t>
            </a:r>
            <a:r>
              <a:rPr lang="de-CH" sz="1800" dirty="0" err="1">
                <a:latin typeface="Arial"/>
              </a:rPr>
              <a:t>the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english</a:t>
            </a:r>
            <a:r>
              <a:rPr lang="de-CH" sz="1800" dirty="0">
                <a:latin typeface="Arial"/>
              </a:rPr>
              <a:t> </a:t>
            </a:r>
            <a:r>
              <a:rPr lang="de-CH" sz="1800" dirty="0" err="1">
                <a:latin typeface="Arial"/>
              </a:rPr>
              <a:t>grammar</a:t>
            </a:r>
            <a:r>
              <a:rPr lang="de-CH" sz="1800" dirty="0">
                <a:latin typeface="Arial"/>
              </a:rPr>
              <a:t> and </a:t>
            </a:r>
            <a:r>
              <a:rPr lang="de-CH" sz="1800" dirty="0" err="1">
                <a:latin typeface="Arial"/>
              </a:rPr>
              <a:t>syntax</a:t>
            </a:r>
            <a:r>
              <a:rPr lang="de-CH" sz="18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800" dirty="0">
                <a:latin typeface="Arial"/>
              </a:rPr>
              <a:t>“Why don’t you write longer texts ?”</a:t>
            </a:r>
            <a:endParaRPr lang="de-CH" sz="18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800" dirty="0">
                <a:latin typeface="Arial"/>
              </a:rPr>
              <a:t>«</a:t>
            </a:r>
            <a:r>
              <a:rPr lang="en-US" sz="1800" dirty="0" err="1">
                <a:latin typeface="Arial"/>
              </a:rPr>
              <a:t>Witing</a:t>
            </a:r>
            <a:r>
              <a:rPr lang="en-US" sz="1800" dirty="0">
                <a:latin typeface="Arial"/>
              </a:rPr>
              <a:t> texts is painful, </a:t>
            </a:r>
            <a:r>
              <a:rPr lang="en-US" sz="1800" dirty="0" err="1">
                <a:latin typeface="Arial"/>
              </a:rPr>
              <a:t>caus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im</a:t>
            </a:r>
            <a:r>
              <a:rPr lang="en-US" sz="1800" dirty="0">
                <a:latin typeface="Arial"/>
              </a:rPr>
              <a:t> making </a:t>
            </a:r>
            <a:r>
              <a:rPr lang="en-US" sz="1800" dirty="0" err="1">
                <a:latin typeface="Arial"/>
              </a:rPr>
              <a:t>mitakes</a:t>
            </a:r>
            <a:r>
              <a:rPr lang="en-US" sz="1800" dirty="0">
                <a:latin typeface="Arial"/>
              </a:rPr>
              <a:t>.”</a:t>
            </a:r>
            <a:endParaRPr lang="de-CH" sz="18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2023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endParaRPr lang="de-CH" sz="2000" dirty="0"/>
          </a:p>
          <a:p>
            <a:pPr marL="795847" lvl="1" indent="0">
              <a:buFont typeface="[Normal Text]"/>
              <a:buNone/>
            </a:pPr>
            <a:r>
              <a:rPr lang="en-US" sz="14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 	'reason’: 	"The text contains multiple spelling errors, such as '</a:t>
            </a:r>
            <a:r>
              <a:rPr lang="en-US" sz="1400" dirty="0" err="1"/>
              <a:t>Witing</a:t>
            </a:r>
            <a:r>
              <a:rPr lang="en-US" sz="1400" dirty="0"/>
              <a:t>' instead of 'Writing', '</a:t>
            </a:r>
            <a:r>
              <a:rPr lang="en-US" sz="1400" dirty="0" err="1"/>
              <a:t>caus</a:t>
            </a:r>
            <a:r>
              <a:rPr lang="en-US" sz="14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'because', </a:t>
            </a:r>
            <a:r>
              <a:rPr lang="en-US" sz="1400" dirty="0" err="1"/>
              <a:t>and'mitakes</a:t>
            </a:r>
            <a:r>
              <a:rPr lang="en-US" sz="1400" dirty="0"/>
              <a:t>' instead </a:t>
            </a:r>
            <a:r>
              <a:rPr lang="en-US" sz="1400" dirty="0" err="1"/>
              <a:t>of'mistakes</a:t>
            </a:r>
            <a:r>
              <a:rPr lang="en-US" sz="14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400" dirty="0"/>
              <a:t>}</a:t>
            </a:r>
            <a:endParaRPr lang="de-CH" sz="14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15494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2000" dirty="0"/>
              <a:t>G-</a:t>
            </a:r>
            <a:r>
              <a:rPr lang="de-CH" sz="2000" dirty="0" err="1"/>
              <a:t>Eval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a plan </a:t>
            </a:r>
            <a:r>
              <a:rPr lang="de-CH" sz="1800" dirty="0" err="1"/>
              <a:t>containing</a:t>
            </a:r>
            <a:r>
              <a:rPr lang="de-CH" sz="1800" dirty="0"/>
              <a:t> 4+ </a:t>
            </a:r>
            <a:r>
              <a:rPr lang="de-CH" sz="1800" dirty="0" err="1"/>
              <a:t>steps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.</a:t>
            </a: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based</a:t>
            </a:r>
            <a:r>
              <a:rPr lang="de-CH" sz="1800" dirty="0"/>
              <a:t> 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plan,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a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https://arxiv.org/abs/2303.16634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D286F-7B47-80B8-BDFC-A265319C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0733" y="2230821"/>
            <a:ext cx="1855575" cy="1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Chunks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2FE700B-8386-517C-54DA-F6555695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15" y="1278352"/>
            <a:ext cx="7666107" cy="5314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B8718-1232-C7D9-1733-8F3755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A4F361-5A9A-2F7B-A3FA-E5FEA2A35132}"/>
              </a:ext>
            </a:extLst>
          </p:cNvPr>
          <p:cNvCxnSpPr/>
          <p:nvPr/>
        </p:nvCxnSpPr>
        <p:spPr>
          <a:xfrm flipV="1">
            <a:off x="4931454" y="3481026"/>
            <a:ext cx="1431509" cy="1242323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BD109-9D5B-5CAE-FDBE-F3314DD1D7CE}"/>
              </a:ext>
            </a:extLst>
          </p:cNvPr>
          <p:cNvCxnSpPr>
            <a:cxnSpLocks/>
          </p:cNvCxnSpPr>
          <p:nvPr/>
        </p:nvCxnSpPr>
        <p:spPr>
          <a:xfrm flipV="1">
            <a:off x="8816078" y="3588232"/>
            <a:ext cx="827164" cy="151348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4F8223-CF4C-D990-E476-3F5219371723}"/>
              </a:ext>
            </a:extLst>
          </p:cNvPr>
          <p:cNvCxnSpPr>
            <a:cxnSpLocks/>
          </p:cNvCxnSpPr>
          <p:nvPr/>
        </p:nvCxnSpPr>
        <p:spPr>
          <a:xfrm flipV="1">
            <a:off x="3015487" y="2632842"/>
            <a:ext cx="606378" cy="1469345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76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8718-1232-C7D9-1733-8F3755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527B58-3BA8-BFFB-0507-B6958EA6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15" y="1278352"/>
            <a:ext cx="7666106" cy="531478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1DA943-B7D5-FE6B-5264-BE6B0DE0C361}"/>
              </a:ext>
            </a:extLst>
          </p:cNvPr>
          <p:cNvCxnSpPr>
            <a:cxnSpLocks/>
          </p:cNvCxnSpPr>
          <p:nvPr/>
        </p:nvCxnSpPr>
        <p:spPr>
          <a:xfrm flipV="1">
            <a:off x="1678571" y="2724281"/>
            <a:ext cx="1676331" cy="140943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56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A42F-1327-BEBA-D10D-E217637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Online </a:t>
            </a:r>
            <a:r>
              <a:rPr lang="de-CH" dirty="0" err="1"/>
              <a:t>Eval</a:t>
            </a:r>
            <a:r>
              <a:rPr lang="de-CH" dirty="0"/>
              <a:t>: </a:t>
            </a:r>
            <a:r>
              <a:rPr lang="de-CH" dirty="0" err="1"/>
              <a:t>Example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A747-BE99-1A6E-62BA-925C1F0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3" y="1816189"/>
            <a:ext cx="11638674" cy="21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" sz="2400" dirty="0"/>
              <a:t>Privacy is the main reason to run LLMs on prem</a:t>
            </a:r>
          </a:p>
          <a:p>
            <a:r>
              <a:rPr lang="en" sz="2400" dirty="0"/>
              <a:t>Running LLMs on prem requires to fit </a:t>
            </a:r>
            <a:r>
              <a:rPr lang="en-US" sz="2400" dirty="0"/>
              <a:t>LLMs into Commodity Hardware</a:t>
            </a:r>
          </a:p>
          <a:p>
            <a:r>
              <a:rPr lang="en-US" dirty="0"/>
              <a:t>Smaller and quantized models run on low cost hardware</a:t>
            </a:r>
          </a:p>
          <a:p>
            <a:r>
              <a:rPr lang="en-US" dirty="0"/>
              <a:t>Spending money can be a game changer: Larger models run of available, but expensive hardware</a:t>
            </a:r>
          </a:p>
          <a:p>
            <a:r>
              <a:rPr lang="en-US" dirty="0"/>
              <a:t>Using larger models can make the difference between a working and failing use case</a:t>
            </a:r>
          </a:p>
          <a:p>
            <a:r>
              <a:rPr lang="en-US" dirty="0"/>
              <a:t>Especially with multi language or European language requirements</a:t>
            </a:r>
          </a:p>
          <a:p>
            <a:r>
              <a:rPr lang="en-US" dirty="0"/>
              <a:t>Larger OS models can be on-par with OpenAI Models</a:t>
            </a:r>
            <a:endParaRPr lang="de-DE" dirty="0"/>
          </a:p>
          <a:p>
            <a:r>
              <a:rPr lang="de-DE" dirty="0"/>
              <a:t>Human </a:t>
            </a:r>
            <a:r>
              <a:rPr lang="de-DE" dirty="0" err="1"/>
              <a:t>Eval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LLM-</a:t>
            </a:r>
            <a:r>
              <a:rPr lang="de-DE" dirty="0" err="1"/>
              <a:t>as</a:t>
            </a:r>
            <a:r>
              <a:rPr lang="de-DE" dirty="0"/>
              <a:t>-a-Judge </a:t>
            </a:r>
            <a:r>
              <a:rPr lang="de-DE" dirty="0" err="1"/>
              <a:t>works</a:t>
            </a:r>
            <a:r>
              <a:rPr lang="de-DE" dirty="0"/>
              <a:t>, but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grain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salt</a:t>
            </a:r>
            <a:endParaRPr lang="de-DE" dirty="0"/>
          </a:p>
          <a:p>
            <a:r>
              <a:rPr lang="de-DE" dirty="0"/>
              <a:t>Use a strong LLM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powerfull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5779" y="2188159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4118</Words>
  <Application>Microsoft Office PowerPoint</Application>
  <PresentationFormat>Breitbild</PresentationFormat>
  <Paragraphs>634</Paragraphs>
  <Slides>53</Slides>
  <Notes>42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4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PowerPoint-Präsentation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Online Eval: Example</vt:lpstr>
      <vt:lpstr>Online Eval: Example</vt:lpstr>
      <vt:lpstr>Online Eval: Example</vt:lpstr>
      <vt:lpstr>Evaluation Issues</vt:lpstr>
      <vt:lpstr>Eval Frameworks</vt:lpstr>
      <vt:lpstr>Your Experience ?</vt:lpstr>
      <vt:lpstr>Wrap Up</vt:lpstr>
      <vt:lpstr>Key takeaways</vt:lpstr>
      <vt:lpstr>Collection of notebooks used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Oliver Zeigermann</cp:lastModifiedBy>
  <cp:revision>124</cp:revision>
  <dcterms:created xsi:type="dcterms:W3CDTF">2019-10-15T07:31:09Z</dcterms:created>
  <dcterms:modified xsi:type="dcterms:W3CDTF">2024-09-05T11:00:40Z</dcterms:modified>
</cp:coreProperties>
</file>